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Kumar" userId="e46230e8961e2830" providerId="LiveId" clId="{29F075A5-78F8-443B-AD39-A711D98F2553}"/>
    <pc:docChg chg="delSld">
      <pc:chgData name="Deepak Kumar" userId="e46230e8961e2830" providerId="LiveId" clId="{29F075A5-78F8-443B-AD39-A711D98F2553}" dt="2025-12-25T19:57:06.809" v="0" actId="2696"/>
      <pc:docMkLst>
        <pc:docMk/>
      </pc:docMkLst>
      <pc:sldChg chg="del">
        <pc:chgData name="Deepak Kumar" userId="e46230e8961e2830" providerId="LiveId" clId="{29F075A5-78F8-443B-AD39-A711D98F2553}" dt="2025-12-25T19:57:06.809" v="0" actId="2696"/>
        <pc:sldMkLst>
          <pc:docMk/>
          <pc:sldMk cId="4245686302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CC9D4-2625-4081-A3C5-4523DD5DC6B5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2F6F0-0387-497D-A777-76CD472CB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25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C068-E326-775A-1784-4179D12AE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AF772-BE72-BED7-D0DE-476D4C834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0A13C-70BA-1582-BEBE-1860FF3B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D8AE8-ED7A-0A20-FFE6-110DF428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0FC65-A9C5-2BFF-E657-BCC5D291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29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76BC-8F3F-1285-F602-0B80B370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765DE-8760-EAF2-6AAB-8A49C0025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6EE9F-A843-631C-004B-0B504FFEB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616B9-1009-E148-19E3-5E7EF419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E47EF-18C0-498E-EB28-0A1E6738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37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8F9BE2-B610-4E62-CFC5-E5E7F89A9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0D292-55F8-86EE-9671-3F8B9D0A9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97C68-92DB-7D95-C668-C4333F63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7BE9D-2208-D7DD-C10E-D29FF705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04B07-9078-2EF1-24C4-8132C10A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52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71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08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02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76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5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96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83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5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2D31-9518-BD94-626D-CBAA7A9E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15BC5-9971-940A-9733-3B0F76758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2083-C1F5-6114-E8C4-F4B2A53D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983CF-F7A6-2765-9DC2-2E71A8177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0F9BD-866B-FBB3-1DE7-DD915C2D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499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9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4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BE63-FB44-1971-600C-ECA68B15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96C90-DDEA-BAA1-1EFB-179BDE0AF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ED6F6-7DAB-7D2C-AE7B-EDBCA635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8D701-FED8-80BA-2AAB-C430E03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CEAC2-6413-67C0-3CDA-1D847587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66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CB49-38E3-358D-E247-391CD1F7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45760-42A9-066F-2902-EFA84132E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E1D09-A328-4E14-C93F-31BE2FA86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34521-C9CE-3B07-F31D-AB5F118F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8B605-8A6D-1F32-EE70-7678D822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2DF1-F4A1-F991-D535-05A1B0BD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21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EB60-C348-E2DF-6599-E4C172A2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4B669-FF6D-723E-BAB3-EAEF79B1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76637-A6B6-288D-1A33-DF36D9C14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5FAD4-EF49-FCBF-FE03-E34D01F9B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78176-0BA7-13B5-F9E9-F39CEA3E0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C70725-745C-1790-0642-E6BA81DCF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5449D2-FF8C-14A9-803F-B6D77C801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5E0CC8-6217-C0BD-80E5-96A9C537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04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9721-24AE-520B-5A6A-782307C9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68AB9-8BC5-B45F-4DB8-B4B07EAA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9B624-6C86-F844-2662-6972D7EB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01DCF-8D7A-3AB9-B995-2C665B73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75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73B414-D8CF-2BDC-9422-7D487008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458124-4F15-3F4F-6EE2-043574ADD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E3CE5-ED3F-FB57-748E-C1090738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2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2BB6-8A06-F6A7-A8C4-99F8211B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7F1AF-6D1E-A233-17DB-82397BEFB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A9779-5C44-F792-3A3B-8BE32854C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3816B-BB82-D7E9-D86C-5A99D0E3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4E114-CB4D-539B-D195-E40F5E6E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A1528-ACA5-3497-6D24-C70679FA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32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82AC3-03AC-BF18-29CA-CDE16221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96E877-4631-089C-E231-37811565A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55777-6C90-2752-B939-02686A71B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4CF95-3AC6-D14B-E5A4-AFF42B77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FEB09-2872-7AEB-96D8-9D00DAEF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6907D-4AF6-22A2-32C7-87D46436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51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54A5DC-9949-072B-1BAC-E4A8D65C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888A8-F95D-A49A-3A2D-5D8A80A31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6EA00-F9C1-729D-816A-6D1DEB638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F0605-95A7-4172-BDCA-F77E1A3E77E8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A1F5F-2717-9E4B-3085-6312A98A1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F330E-BA8F-60A8-C353-8BA71C88C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5B7E2-4F87-46D6-B3B3-324461196F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13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0E0A95-B3AB-4614-402E-AB9F632F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098874"/>
            <a:ext cx="6297018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Netflix Catalog Analysis: Uncovering Content Strategy</a:t>
            </a:r>
            <a:endParaRPr lang="en-US" sz="3708" b="1" dirty="0"/>
          </a:p>
        </p:txBody>
      </p:sp>
      <p:sp>
        <p:nvSpPr>
          <p:cNvPr id="4" name="Text 1"/>
          <p:cNvSpPr/>
          <p:nvPr/>
        </p:nvSpPr>
        <p:spPr>
          <a:xfrm>
            <a:off x="5233492" y="4154289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499 movies to inform content strategy, audience targeting, and recommendation systems.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F17B3DF-1BD8-93D7-3197-EC79FD38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0"/>
            <a:ext cx="12192000" cy="68580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480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471169"/>
            <a:ext cx="866864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Strategic Adjustments &amp; Future Focus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4345285"/>
            <a:ext cx="10869018" cy="1404243"/>
          </a:xfrm>
          <a:prstGeom prst="roundRect">
            <a:avLst>
              <a:gd name="adj" fmla="val 565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7842" y="4351635"/>
            <a:ext cx="5428158" cy="1391543"/>
          </a:xfrm>
          <a:prstGeom prst="roundRect">
            <a:avLst>
              <a:gd name="adj" fmla="val 5705"/>
            </a:avLst>
          </a:prstGeom>
          <a:solidFill>
            <a:srgbClr val="EBCC75"/>
          </a:solidFill>
          <a:ln/>
        </p:spPr>
      </p:sp>
      <p:sp>
        <p:nvSpPr>
          <p:cNvPr id="6" name="Text 3"/>
          <p:cNvSpPr/>
          <p:nvPr/>
        </p:nvSpPr>
        <p:spPr>
          <a:xfrm>
            <a:off x="856854" y="4540647"/>
            <a:ext cx="277991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333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Analyze Low Performers</a:t>
            </a:r>
            <a:endParaRPr lang="en-US" sz="2333" dirty="0"/>
          </a:p>
        </p:txBody>
      </p:sp>
      <p:sp>
        <p:nvSpPr>
          <p:cNvPr id="7" name="Text 4"/>
          <p:cNvSpPr/>
          <p:nvPr/>
        </p:nvSpPr>
        <p:spPr>
          <a:xfrm>
            <a:off x="856854" y="4949329"/>
            <a:ext cx="476666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why titles like </a:t>
            </a:r>
            <a:r>
              <a:rPr lang="en-US" sz="145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Furious 7</a:t>
            </a:r>
            <a:r>
              <a:rPr lang="en-US" sz="145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underperform despite strong genres. Reposition </a:t>
            </a:r>
            <a:r>
              <a:rPr lang="en-US" sz="166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</a:t>
            </a:r>
            <a:r>
              <a:rPr lang="en-US" sz="145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limit promotion.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6096000" y="4351635"/>
            <a:ext cx="5428158" cy="1391543"/>
          </a:xfrm>
          <a:prstGeom prst="rect">
            <a:avLst/>
          </a:prstGeom>
          <a:solidFill>
            <a:srgbClr val="FDF4DB"/>
          </a:solidFill>
          <a:ln/>
        </p:spPr>
      </p:sp>
      <p:sp>
        <p:nvSpPr>
          <p:cNvPr id="9" name="Shape 6"/>
          <p:cNvSpPr/>
          <p:nvPr/>
        </p:nvSpPr>
        <p:spPr>
          <a:xfrm>
            <a:off x="6096000" y="4351635"/>
            <a:ext cx="25400" cy="1391543"/>
          </a:xfrm>
          <a:prstGeom prst="roundRect">
            <a:avLst>
              <a:gd name="adj" fmla="val 312558"/>
            </a:avLst>
          </a:prstGeom>
          <a:solidFill>
            <a:srgbClr val="E3DAC1"/>
          </a:solidFill>
          <a:ln/>
        </p:spPr>
      </p:sp>
      <p:sp>
        <p:nvSpPr>
          <p:cNvPr id="10" name="Text 7"/>
          <p:cNvSpPr/>
          <p:nvPr/>
        </p:nvSpPr>
        <p:spPr>
          <a:xfrm>
            <a:off x="6568480" y="4540647"/>
            <a:ext cx="276403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333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Capitalize on Peak Years</a:t>
            </a:r>
            <a:endParaRPr lang="en-US" sz="2333" dirty="0"/>
          </a:p>
        </p:txBody>
      </p:sp>
      <p:sp>
        <p:nvSpPr>
          <p:cNvPr id="11" name="Text 8"/>
          <p:cNvSpPr/>
          <p:nvPr/>
        </p:nvSpPr>
        <p:spPr>
          <a:xfrm>
            <a:off x="6568480" y="4949329"/>
            <a:ext cx="476666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the surge in </a:t>
            </a:r>
            <a:r>
              <a:rPr lang="en-US" sz="1667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2021</a:t>
            </a:r>
            <a:r>
              <a:rPr lang="en-US" sz="166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releases (</a:t>
            </a:r>
            <a:r>
              <a:rPr lang="en-US" sz="1667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537</a:t>
            </a:r>
            <a:r>
              <a:rPr lang="en-US" sz="1667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movies) and replicate successful production strategies.</a:t>
            </a:r>
            <a:endParaRPr lang="en-US" sz="1667" dirty="0"/>
          </a:p>
        </p:txBody>
      </p:sp>
      <p:sp>
        <p:nvSpPr>
          <p:cNvPr id="12" name="Shape 9"/>
          <p:cNvSpPr/>
          <p:nvPr/>
        </p:nvSpPr>
        <p:spPr>
          <a:xfrm>
            <a:off x="5859760" y="4811118"/>
            <a:ext cx="472480" cy="472480"/>
          </a:xfrm>
          <a:prstGeom prst="roundRect">
            <a:avLst>
              <a:gd name="adj" fmla="val 1680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3DAC1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7831" y="4929188"/>
            <a:ext cx="236240" cy="2362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BC76E26-BDA7-1E2E-CF53-C58336814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22677" y="511869"/>
            <a:ext cx="5653583" cy="581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Project Overview &amp; Goals</a:t>
            </a:r>
            <a:endParaRPr lang="en-US" sz="3625" dirty="0"/>
          </a:p>
        </p:txBody>
      </p:sp>
      <p:sp>
        <p:nvSpPr>
          <p:cNvPr id="4" name="Shape 1"/>
          <p:cNvSpPr/>
          <p:nvPr/>
        </p:nvSpPr>
        <p:spPr>
          <a:xfrm>
            <a:off x="5222677" y="1650504"/>
            <a:ext cx="3066356" cy="2558157"/>
          </a:xfrm>
          <a:prstGeom prst="roundRect">
            <a:avLst>
              <a:gd name="adj" fmla="val 476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677" y="1625104"/>
            <a:ext cx="3066356" cy="10160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950" y="1371699"/>
            <a:ext cx="557708" cy="55770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4234" y="1538982"/>
            <a:ext cx="223044" cy="22304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433913" y="2115244"/>
            <a:ext cx="2643882" cy="58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Explore Catalog Patterns</a:t>
            </a:r>
            <a:endParaRPr lang="en-US" sz="1792" dirty="0"/>
          </a:p>
        </p:txBody>
      </p:sp>
      <p:sp>
        <p:nvSpPr>
          <p:cNvPr id="9" name="Text 3"/>
          <p:cNvSpPr/>
          <p:nvPr/>
        </p:nvSpPr>
        <p:spPr>
          <a:xfrm>
            <a:off x="5433913" y="2807593"/>
            <a:ext cx="2643882" cy="1189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trends in genre distribution, box office performance, and viewer ratings.</a:t>
            </a:r>
            <a:endParaRPr lang="en-US" sz="1458" dirty="0"/>
          </a:p>
        </p:txBody>
      </p:sp>
      <p:sp>
        <p:nvSpPr>
          <p:cNvPr id="10" name="Shape 4"/>
          <p:cNvSpPr/>
          <p:nvPr/>
        </p:nvSpPr>
        <p:spPr>
          <a:xfrm>
            <a:off x="8474869" y="1650504"/>
            <a:ext cx="3066455" cy="2558157"/>
          </a:xfrm>
          <a:prstGeom prst="roundRect">
            <a:avLst>
              <a:gd name="adj" fmla="val 476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869" y="1625104"/>
            <a:ext cx="3066455" cy="10160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9242" y="1371699"/>
            <a:ext cx="557708" cy="557708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96526" y="1538982"/>
            <a:ext cx="223044" cy="223044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8686106" y="2115244"/>
            <a:ext cx="2643982" cy="58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Identify Dominant Content</a:t>
            </a:r>
            <a:endParaRPr lang="en-US" sz="1792" dirty="0"/>
          </a:p>
        </p:txBody>
      </p:sp>
      <p:sp>
        <p:nvSpPr>
          <p:cNvPr id="15" name="Text 6"/>
          <p:cNvSpPr/>
          <p:nvPr/>
        </p:nvSpPr>
        <p:spPr>
          <a:xfrm>
            <a:off x="8686106" y="2807594"/>
            <a:ext cx="2643982" cy="892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Pinpoint dominant genres and high-performing titles for strategic focus.</a:t>
            </a:r>
            <a:endParaRPr lang="en-US" sz="1458" dirty="0"/>
          </a:p>
        </p:txBody>
      </p:sp>
      <p:sp>
        <p:nvSpPr>
          <p:cNvPr id="16" name="Shape 7"/>
          <p:cNvSpPr/>
          <p:nvPr/>
        </p:nvSpPr>
        <p:spPr>
          <a:xfrm>
            <a:off x="5222677" y="4673303"/>
            <a:ext cx="6318647" cy="1672828"/>
          </a:xfrm>
          <a:prstGeom prst="roundRect">
            <a:avLst>
              <a:gd name="adj" fmla="val 7288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2677" y="4647903"/>
            <a:ext cx="6318647" cy="10160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146" y="4394498"/>
            <a:ext cx="557708" cy="557708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70429" y="4561781"/>
            <a:ext cx="223044" cy="223044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5433914" y="5138044"/>
            <a:ext cx="2574528" cy="29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Inform Future Strategy</a:t>
            </a:r>
            <a:endParaRPr lang="en-US" sz="1792" dirty="0"/>
          </a:p>
        </p:txBody>
      </p:sp>
      <p:sp>
        <p:nvSpPr>
          <p:cNvPr id="21" name="Text 9"/>
          <p:cNvSpPr/>
          <p:nvPr/>
        </p:nvSpPr>
        <p:spPr>
          <a:xfrm>
            <a:off x="5433914" y="5539979"/>
            <a:ext cx="5896173" cy="59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insights to guide content acquisition, audience targeting, and recommendation systems.</a:t>
            </a:r>
            <a:endParaRPr lang="en-US" sz="14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2A44472-837A-3169-D25B-DDA90083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1492" y="1854995"/>
            <a:ext cx="697716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Dataset Summary: 499 Movies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2823667"/>
            <a:ext cx="5339953" cy="2179340"/>
          </a:xfrm>
          <a:prstGeom prst="roundRect">
            <a:avLst>
              <a:gd name="adj" fmla="val 559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92" y="2823667"/>
            <a:ext cx="101600" cy="21793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2104" y="3038078"/>
            <a:ext cx="290155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Features (9 Columns)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952103" y="3446761"/>
            <a:ext cx="48349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 Information:</a:t>
            </a: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Release_Date (year)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952103" y="3815259"/>
            <a:ext cx="483493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Movie Metadata:</a:t>
            </a: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Title, Genre, Language</a:t>
            </a:r>
            <a:endParaRPr lang="en-US" sz="1458" dirty="0"/>
          </a:p>
        </p:txBody>
      </p:sp>
      <p:sp>
        <p:nvSpPr>
          <p:cNvPr id="8" name="Text 5"/>
          <p:cNvSpPr/>
          <p:nvPr/>
        </p:nvSpPr>
        <p:spPr>
          <a:xfrm>
            <a:off x="952103" y="4183757"/>
            <a:ext cx="48349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Metrics:</a:t>
            </a: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Popularity, Vote_Count, Vote_Average, Box_Office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6190457" y="2823667"/>
            <a:ext cx="5340053" cy="2179340"/>
          </a:xfrm>
          <a:prstGeom prst="roundRect">
            <a:avLst>
              <a:gd name="adj" fmla="val 559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6" y="2823667"/>
            <a:ext cx="101600" cy="217934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81069" y="3038078"/>
            <a:ext cx="307201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Preparation in Python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6481069" y="3446761"/>
            <a:ext cx="48350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Loading and Initial Exploration (pandas)</a:t>
            </a:r>
            <a:endParaRPr lang="en-US" sz="1458" dirty="0"/>
          </a:p>
        </p:txBody>
      </p:sp>
      <p:sp>
        <p:nvSpPr>
          <p:cNvPr id="13" name="Text 9"/>
          <p:cNvSpPr/>
          <p:nvPr/>
        </p:nvSpPr>
        <p:spPr>
          <a:xfrm>
            <a:off x="6481069" y="3815259"/>
            <a:ext cx="48350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Checked for Missing/Duplicate Data (None found)</a:t>
            </a:r>
            <a:endParaRPr lang="en-US" sz="1458" dirty="0"/>
          </a:p>
        </p:txBody>
      </p:sp>
      <p:sp>
        <p:nvSpPr>
          <p:cNvPr id="14" name="Text 10"/>
          <p:cNvSpPr/>
          <p:nvPr/>
        </p:nvSpPr>
        <p:spPr>
          <a:xfrm>
            <a:off x="6481069" y="4183757"/>
            <a:ext cx="483502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for analysis</a:t>
            </a:r>
            <a:endParaRPr lang="en-US" sz="145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74E15C-D2C8-B28E-1965-80D8618F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1492" y="652959"/>
            <a:ext cx="10869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Feature Engineering: Preparing Data for Insights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2212281"/>
            <a:ext cx="5434508" cy="7560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0504" y="315733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3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Extract Year</a:t>
            </a:r>
            <a:endParaRPr lang="en-US" sz="2333" dirty="0"/>
          </a:p>
        </p:txBody>
      </p:sp>
      <p:sp>
        <p:nvSpPr>
          <p:cNvPr id="5" name="Text 2"/>
          <p:cNvSpPr/>
          <p:nvPr/>
        </p:nvSpPr>
        <p:spPr>
          <a:xfrm>
            <a:off x="850503" y="3566021"/>
            <a:ext cx="505648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Isolate year from Release_Date column.</a:t>
            </a:r>
            <a:endParaRPr lang="en-US" sz="166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12281"/>
            <a:ext cx="5434508" cy="7560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5012" y="315733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3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Categorize Metrics</a:t>
            </a:r>
            <a:endParaRPr lang="en-US" sz="2333" dirty="0"/>
          </a:p>
        </p:txBody>
      </p:sp>
      <p:sp>
        <p:nvSpPr>
          <p:cNvPr id="8" name="Text 4"/>
          <p:cNvSpPr/>
          <p:nvPr/>
        </p:nvSpPr>
        <p:spPr>
          <a:xfrm>
            <a:off x="6285012" y="3566021"/>
            <a:ext cx="505648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Vote_Average into (Super Hit, Hit, Average, Flop).</a:t>
            </a:r>
            <a:endParaRPr lang="en-US" sz="166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2" y="4057452"/>
            <a:ext cx="5434508" cy="7560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0504" y="500251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3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Explode Genre Data</a:t>
            </a:r>
            <a:endParaRPr lang="en-US" sz="2333" dirty="0"/>
          </a:p>
        </p:txBody>
      </p:sp>
      <p:sp>
        <p:nvSpPr>
          <p:cNvPr id="11" name="Text 6"/>
          <p:cNvSpPr/>
          <p:nvPr/>
        </p:nvSpPr>
        <p:spPr>
          <a:xfrm>
            <a:off x="850503" y="5411193"/>
            <a:ext cx="5056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Genre into a list; one genre per row for detailed analysis.</a:t>
            </a:r>
            <a:endParaRPr lang="en-US" sz="1667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057452"/>
            <a:ext cx="5434508" cy="7560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85012" y="500251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3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Optimize Memory</a:t>
            </a:r>
            <a:endParaRPr lang="en-US" sz="2333" dirty="0"/>
          </a:p>
        </p:txBody>
      </p:sp>
      <p:sp>
        <p:nvSpPr>
          <p:cNvPr id="14" name="Text 8"/>
          <p:cNvSpPr/>
          <p:nvPr/>
        </p:nvSpPr>
        <p:spPr>
          <a:xfrm>
            <a:off x="6285012" y="5411193"/>
            <a:ext cx="5056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Cast 'Genre' column to category for better memory utilization.</a:t>
            </a:r>
            <a:endParaRPr lang="en-US" sz="166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E1942E-14B6-EADE-D70F-80A622ED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1" y="-559443"/>
            <a:ext cx="12192000" cy="7417443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1492" y="706041"/>
            <a:ext cx="956022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Dominant Genre: Action Leads the Catalog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769169"/>
            <a:ext cx="3866257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Most Frequent Genre</a:t>
            </a:r>
            <a:endParaRPr lang="en-US" sz="2958" dirty="0"/>
          </a:p>
        </p:txBody>
      </p:sp>
      <p:sp>
        <p:nvSpPr>
          <p:cNvPr id="4" name="Text 2"/>
          <p:cNvSpPr/>
          <p:nvPr/>
        </p:nvSpPr>
        <p:spPr>
          <a:xfrm>
            <a:off x="661492" y="2430661"/>
            <a:ext cx="4070846" cy="118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291"/>
              </a:lnSpc>
            </a:pPr>
            <a:r>
              <a:rPr lang="en-US" sz="7416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Action</a:t>
            </a:r>
            <a:endParaRPr lang="en-US" sz="7416" dirty="0"/>
          </a:p>
        </p:txBody>
      </p:sp>
      <p:sp>
        <p:nvSpPr>
          <p:cNvPr id="5" name="Text 3"/>
          <p:cNvSpPr/>
          <p:nvPr/>
        </p:nvSpPr>
        <p:spPr>
          <a:xfrm>
            <a:off x="661492" y="3801070"/>
            <a:ext cx="407084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 is the most frequent genre in the dataset, with a count of 243.</a:t>
            </a:r>
            <a:endParaRPr lang="en-US" sz="1667" dirty="0"/>
          </a:p>
        </p:txBody>
      </p:sp>
      <p:sp>
        <p:nvSpPr>
          <p:cNvPr id="6" name="Text 4"/>
          <p:cNvSpPr/>
          <p:nvPr/>
        </p:nvSpPr>
        <p:spPr>
          <a:xfrm>
            <a:off x="661492" y="4575969"/>
            <a:ext cx="407084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Followed by Adventure, Comedy, Fantasy, and Animation.</a:t>
            </a:r>
            <a:endParaRPr lang="en-US" sz="1667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857" y="1792783"/>
            <a:ext cx="4940300" cy="4146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9265E8-6E50-A887-59C2-476FBC98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37878" y="501650"/>
            <a:ext cx="9676308" cy="569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8"/>
              </a:lnSpc>
            </a:pPr>
            <a:r>
              <a:rPr lang="en-US" sz="358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Box Office Scenario: Overwhelming Success</a:t>
            </a:r>
            <a:endParaRPr lang="en-US" sz="3583" dirty="0"/>
          </a:p>
        </p:txBody>
      </p:sp>
      <p:sp>
        <p:nvSpPr>
          <p:cNvPr id="3" name="Text 1"/>
          <p:cNvSpPr/>
          <p:nvPr/>
        </p:nvSpPr>
        <p:spPr>
          <a:xfrm>
            <a:off x="637878" y="1435795"/>
            <a:ext cx="10916245" cy="29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overall Box Office analysis reveals a highly successful catalog.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78" y="2137370"/>
            <a:ext cx="4235450" cy="3238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60755" y="2228454"/>
            <a:ext cx="4099619" cy="60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708"/>
              </a:lnSpc>
            </a:pPr>
            <a:r>
              <a:rPr lang="en-US" sz="4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96%</a:t>
            </a:r>
            <a:endParaRPr lang="en-US" sz="4708" dirty="0"/>
          </a:p>
        </p:txBody>
      </p:sp>
      <p:sp>
        <p:nvSpPr>
          <p:cNvPr id="6" name="Text 3"/>
          <p:cNvSpPr/>
          <p:nvPr/>
        </p:nvSpPr>
        <p:spPr>
          <a:xfrm>
            <a:off x="8371383" y="3057624"/>
            <a:ext cx="2278360" cy="284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3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Super Hit Movies</a:t>
            </a:r>
            <a:endParaRPr lang="en-US" sz="2333" dirty="0"/>
          </a:p>
        </p:txBody>
      </p:sp>
      <p:sp>
        <p:nvSpPr>
          <p:cNvPr id="7" name="Text 4"/>
          <p:cNvSpPr/>
          <p:nvPr/>
        </p:nvSpPr>
        <p:spPr>
          <a:xfrm>
            <a:off x="7460755" y="3524647"/>
            <a:ext cx="4099619" cy="583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Vast majority of total movies fall into the 'Superhit' category.</a:t>
            </a:r>
            <a:endParaRPr lang="en-US" sz="1667" dirty="0"/>
          </a:p>
        </p:txBody>
      </p:sp>
      <p:sp>
        <p:nvSpPr>
          <p:cNvPr id="8" name="Text 5"/>
          <p:cNvSpPr/>
          <p:nvPr/>
        </p:nvSpPr>
        <p:spPr>
          <a:xfrm>
            <a:off x="7460755" y="4563468"/>
            <a:ext cx="4099619" cy="60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708"/>
              </a:lnSpc>
            </a:pPr>
            <a:r>
              <a:rPr lang="en-US" sz="4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3%</a:t>
            </a:r>
            <a:endParaRPr lang="en-US" sz="4708" dirty="0"/>
          </a:p>
        </p:txBody>
      </p:sp>
      <p:sp>
        <p:nvSpPr>
          <p:cNvPr id="9" name="Text 6"/>
          <p:cNvSpPr/>
          <p:nvPr/>
        </p:nvSpPr>
        <p:spPr>
          <a:xfrm>
            <a:off x="8371383" y="5392639"/>
            <a:ext cx="2278360" cy="284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3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Flop Movies</a:t>
            </a:r>
            <a:endParaRPr lang="en-US" sz="2333" dirty="0"/>
          </a:p>
        </p:txBody>
      </p:sp>
      <p:sp>
        <p:nvSpPr>
          <p:cNvPr id="10" name="Text 7"/>
          <p:cNvSpPr/>
          <p:nvPr/>
        </p:nvSpPr>
        <p:spPr>
          <a:xfrm>
            <a:off x="7460755" y="5859661"/>
            <a:ext cx="4099619" cy="291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'Flop' category is significantly smaller.</a:t>
            </a:r>
            <a:endParaRPr lang="en-US" sz="166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88A8ABB-D8E0-BD63-3FE2-956866F77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74576" y="451445"/>
            <a:ext cx="6678414" cy="513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32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Popularity Extremes: High vs. Low</a:t>
            </a:r>
            <a:endParaRPr lang="en-US" sz="3208" dirty="0"/>
          </a:p>
        </p:txBody>
      </p:sp>
      <p:sp>
        <p:nvSpPr>
          <p:cNvPr id="3" name="Shape 1"/>
          <p:cNvSpPr/>
          <p:nvPr/>
        </p:nvSpPr>
        <p:spPr>
          <a:xfrm>
            <a:off x="6086475" y="1292820"/>
            <a:ext cx="19050" cy="4668937"/>
          </a:xfrm>
          <a:prstGeom prst="roundRect">
            <a:avLst>
              <a:gd name="adj" fmla="val 361999"/>
            </a:avLst>
          </a:prstGeom>
          <a:solidFill>
            <a:srgbClr val="F8ECD3"/>
          </a:solidFill>
          <a:ln/>
        </p:spPr>
      </p:sp>
      <p:sp>
        <p:nvSpPr>
          <p:cNvPr id="4" name="Shape 2"/>
          <p:cNvSpPr/>
          <p:nvPr/>
        </p:nvSpPr>
        <p:spPr>
          <a:xfrm>
            <a:off x="555526" y="1292820"/>
            <a:ext cx="5521424" cy="2524323"/>
          </a:xfrm>
          <a:prstGeom prst="roundRect">
            <a:avLst>
              <a:gd name="adj" fmla="val 2732"/>
            </a:avLst>
          </a:prstGeom>
          <a:solidFill>
            <a:srgbClr val="FFFFFF"/>
          </a:solidFill>
          <a:ln w="7620">
            <a:solidFill>
              <a:srgbClr val="DFAB5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109219" y="1463278"/>
            <a:ext cx="280362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417"/>
              </a:lnSpc>
            </a:pPr>
            <a:r>
              <a:rPr lang="en-US" sz="1917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Highest Popularity Rate</a:t>
            </a:r>
            <a:endParaRPr lang="en-US" sz="1917" dirty="0"/>
          </a:p>
        </p:txBody>
      </p:sp>
      <p:sp>
        <p:nvSpPr>
          <p:cNvPr id="6" name="Text 4"/>
          <p:cNvSpPr/>
          <p:nvPr/>
        </p:nvSpPr>
        <p:spPr>
          <a:xfrm>
            <a:off x="725984" y="1869480"/>
            <a:ext cx="5186858" cy="1416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5541"/>
              </a:lnSpc>
            </a:pPr>
            <a:r>
              <a:rPr lang="en-US" sz="445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Spider-Man: No Way Home</a:t>
            </a:r>
            <a:endParaRPr lang="en-US" sz="4458" dirty="0"/>
          </a:p>
        </p:txBody>
      </p:sp>
      <p:sp>
        <p:nvSpPr>
          <p:cNvPr id="7" name="Text 5"/>
          <p:cNvSpPr/>
          <p:nvPr/>
        </p:nvSpPr>
        <p:spPr>
          <a:xfrm>
            <a:off x="725984" y="3383955"/>
            <a:ext cx="5186858" cy="262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42"/>
              </a:lnSpc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Popularity: 5083.954 | Genres: Action, Adventure, Science Fiction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115051" y="4145459"/>
            <a:ext cx="5521424" cy="1816298"/>
          </a:xfrm>
          <a:prstGeom prst="rect">
            <a:avLst/>
          </a:prstGeom>
          <a:solidFill>
            <a:srgbClr val="FFFFFF"/>
          </a:solidFill>
          <a:ln w="7620">
            <a:solidFill>
              <a:srgbClr val="E7BF6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279158" y="4315917"/>
            <a:ext cx="274151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Lowest Popularity Rate</a:t>
            </a:r>
            <a:endParaRPr lang="en-US" sz="1917" dirty="0"/>
          </a:p>
        </p:txBody>
      </p:sp>
      <p:sp>
        <p:nvSpPr>
          <p:cNvPr id="10" name="Text 8"/>
          <p:cNvSpPr/>
          <p:nvPr/>
        </p:nvSpPr>
        <p:spPr>
          <a:xfrm>
            <a:off x="6279158" y="4722118"/>
            <a:ext cx="5186858" cy="70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41"/>
              </a:lnSpc>
            </a:pPr>
            <a:r>
              <a:rPr lang="en-US" sz="445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Furious 7</a:t>
            </a:r>
            <a:endParaRPr lang="en-US" sz="4458" dirty="0"/>
          </a:p>
        </p:txBody>
      </p:sp>
      <p:sp>
        <p:nvSpPr>
          <p:cNvPr id="11" name="Text 9"/>
          <p:cNvSpPr/>
          <p:nvPr/>
        </p:nvSpPr>
        <p:spPr>
          <a:xfrm>
            <a:off x="6279158" y="5528568"/>
            <a:ext cx="5186858" cy="262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Popularity: 105.485 | Genres: Action, Thriller, Crime, Adventure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74576" y="6146403"/>
            <a:ext cx="11042848" cy="262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titles represent the range of audience appeal within the catalog.</a:t>
            </a:r>
            <a:endParaRPr lang="en-US" sz="129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6A2E1A-AA32-7E47-4F06-FEF07DE0D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661492" y="870347"/>
            <a:ext cx="760085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Release Year Trends: Peak in 2021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933476"/>
            <a:ext cx="4070846" cy="944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Highest Release Count</a:t>
            </a:r>
            <a:endParaRPr lang="en-US" sz="2958" dirty="0"/>
          </a:p>
        </p:txBody>
      </p:sp>
      <p:sp>
        <p:nvSpPr>
          <p:cNvPr id="4" name="Text 2"/>
          <p:cNvSpPr/>
          <p:nvPr/>
        </p:nvSpPr>
        <p:spPr>
          <a:xfrm>
            <a:off x="661492" y="3067447"/>
            <a:ext cx="4070846" cy="118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291"/>
              </a:lnSpc>
            </a:pPr>
            <a:r>
              <a:rPr lang="en-US" sz="7416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2021</a:t>
            </a:r>
            <a:endParaRPr lang="en-US" sz="7416" dirty="0"/>
          </a:p>
        </p:txBody>
      </p:sp>
      <p:sp>
        <p:nvSpPr>
          <p:cNvPr id="5" name="Text 3"/>
          <p:cNvSpPr/>
          <p:nvPr/>
        </p:nvSpPr>
        <p:spPr>
          <a:xfrm>
            <a:off x="661492" y="4437857"/>
            <a:ext cx="407084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year 2021 stands out as the peak release year in the dataset, with 537 movies added.</a:t>
            </a:r>
            <a:endParaRPr lang="en-US" sz="1667" dirty="0"/>
          </a:p>
        </p:txBody>
      </p:sp>
      <p:sp>
        <p:nvSpPr>
          <p:cNvPr id="6" name="Text 4"/>
          <p:cNvSpPr/>
          <p:nvPr/>
        </p:nvSpPr>
        <p:spPr>
          <a:xfrm>
            <a:off x="661492" y="5212755"/>
            <a:ext cx="407084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 shows a significant increase in releases starting around 2000.</a:t>
            </a:r>
            <a:endParaRPr lang="en-US" sz="1667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857" y="1957090"/>
            <a:ext cx="5175250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12D1CBE-354C-5C42-684B-E67CE239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80410" y="604838"/>
            <a:ext cx="6403181" cy="1086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50"/>
              </a:lnSpc>
            </a:pPr>
            <a:r>
              <a:rPr lang="en-US" sz="3417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Business Recommendations: Content Strategy</a:t>
            </a:r>
            <a:endParaRPr lang="en-US" sz="3417" dirty="0"/>
          </a:p>
        </p:txBody>
      </p:sp>
      <p:sp>
        <p:nvSpPr>
          <p:cNvPr id="4" name="Shape 1"/>
          <p:cNvSpPr/>
          <p:nvPr/>
        </p:nvSpPr>
        <p:spPr>
          <a:xfrm>
            <a:off x="5180410" y="1952030"/>
            <a:ext cx="6403181" cy="1317823"/>
          </a:xfrm>
          <a:prstGeom prst="roundRect">
            <a:avLst>
              <a:gd name="adj" fmla="val 55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199459" y="1971080"/>
            <a:ext cx="695325" cy="1279723"/>
          </a:xfrm>
          <a:prstGeom prst="roundRect">
            <a:avLst>
              <a:gd name="adj" fmla="val 7213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5413573" y="2447925"/>
            <a:ext cx="260747" cy="325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42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042" dirty="0"/>
          </a:p>
        </p:txBody>
      </p:sp>
      <p:sp>
        <p:nvSpPr>
          <p:cNvPr id="7" name="Text 4"/>
          <p:cNvSpPr/>
          <p:nvPr/>
        </p:nvSpPr>
        <p:spPr>
          <a:xfrm>
            <a:off x="6068616" y="2144911"/>
            <a:ext cx="2172891" cy="271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23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Focus on Action</a:t>
            </a:r>
            <a:endParaRPr lang="en-US" sz="2333" dirty="0"/>
          </a:p>
        </p:txBody>
      </p:sp>
      <p:sp>
        <p:nvSpPr>
          <p:cNvPr id="8" name="Text 5"/>
          <p:cNvSpPr/>
          <p:nvPr/>
        </p:nvSpPr>
        <p:spPr>
          <a:xfrm>
            <a:off x="6068616" y="2520752"/>
            <a:ext cx="5322094" cy="556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Continue investing in Action-oriented titles, as it is the most frequent and popular genre.</a:t>
            </a:r>
            <a:endParaRPr lang="en-US" sz="1667" dirty="0"/>
          </a:p>
        </p:txBody>
      </p:sp>
      <p:sp>
        <p:nvSpPr>
          <p:cNvPr id="9" name="Shape 6"/>
          <p:cNvSpPr/>
          <p:nvPr/>
        </p:nvSpPr>
        <p:spPr>
          <a:xfrm>
            <a:off x="5180410" y="3443684"/>
            <a:ext cx="6403181" cy="1317823"/>
          </a:xfrm>
          <a:prstGeom prst="roundRect">
            <a:avLst>
              <a:gd name="adj" fmla="val 55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99459" y="3462734"/>
            <a:ext cx="695325" cy="1279723"/>
          </a:xfrm>
          <a:prstGeom prst="roundRect">
            <a:avLst>
              <a:gd name="adj" fmla="val 7213"/>
            </a:avLst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5413573" y="3939580"/>
            <a:ext cx="260747" cy="325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42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042" dirty="0"/>
          </a:p>
        </p:txBody>
      </p:sp>
      <p:sp>
        <p:nvSpPr>
          <p:cNvPr id="12" name="Text 9"/>
          <p:cNvSpPr/>
          <p:nvPr/>
        </p:nvSpPr>
        <p:spPr>
          <a:xfrm>
            <a:off x="6068616" y="3636566"/>
            <a:ext cx="2172891" cy="271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23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Leverage Superhits</a:t>
            </a:r>
            <a:endParaRPr lang="en-US" sz="2333" dirty="0"/>
          </a:p>
        </p:txBody>
      </p:sp>
      <p:sp>
        <p:nvSpPr>
          <p:cNvPr id="13" name="Text 10"/>
          <p:cNvSpPr/>
          <p:nvPr/>
        </p:nvSpPr>
        <p:spPr>
          <a:xfrm>
            <a:off x="6068616" y="4012407"/>
            <a:ext cx="5322094" cy="556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95%+ Superhit titles in marketing and recommendation algorithms to build trust.</a:t>
            </a:r>
            <a:endParaRPr lang="en-US" sz="1667" dirty="0"/>
          </a:p>
        </p:txBody>
      </p:sp>
      <p:sp>
        <p:nvSpPr>
          <p:cNvPr id="14" name="Shape 11"/>
          <p:cNvSpPr/>
          <p:nvPr/>
        </p:nvSpPr>
        <p:spPr>
          <a:xfrm>
            <a:off x="5180410" y="4935339"/>
            <a:ext cx="6403181" cy="1317823"/>
          </a:xfrm>
          <a:prstGeom prst="roundRect">
            <a:avLst>
              <a:gd name="adj" fmla="val 55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199459" y="4954389"/>
            <a:ext cx="695325" cy="1279723"/>
          </a:xfrm>
          <a:prstGeom prst="roundRect">
            <a:avLst>
              <a:gd name="adj" fmla="val 7213"/>
            </a:avLst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5413573" y="5431234"/>
            <a:ext cx="260747" cy="325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042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042" dirty="0"/>
          </a:p>
        </p:txBody>
      </p:sp>
      <p:sp>
        <p:nvSpPr>
          <p:cNvPr id="17" name="Text 14"/>
          <p:cNvSpPr/>
          <p:nvPr/>
        </p:nvSpPr>
        <p:spPr>
          <a:xfrm>
            <a:off x="6068616" y="5128220"/>
            <a:ext cx="2385020" cy="271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2333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Prioritize Blockbusters</a:t>
            </a:r>
            <a:endParaRPr lang="en-US" sz="2333" dirty="0"/>
          </a:p>
        </p:txBody>
      </p:sp>
      <p:sp>
        <p:nvSpPr>
          <p:cNvPr id="18" name="Text 15"/>
          <p:cNvSpPr/>
          <p:nvPr/>
        </p:nvSpPr>
        <p:spPr>
          <a:xfrm>
            <a:off x="6068616" y="5504061"/>
            <a:ext cx="5322094" cy="556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667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high-performing franchises like Spider-Man for strong audience appeal.</a:t>
            </a:r>
            <a:endParaRPr lang="en-US" sz="166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498</Words>
  <Application>Microsoft Office PowerPoint</Application>
  <PresentationFormat>Widescreen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Bricolage Grotesque Semi Bold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Deepak Kumar</dc:creator>
  <cp:lastModifiedBy>Deepak Kumar</cp:lastModifiedBy>
  <cp:revision>1</cp:revision>
  <dcterms:created xsi:type="dcterms:W3CDTF">2025-12-25T19:56:45Z</dcterms:created>
  <dcterms:modified xsi:type="dcterms:W3CDTF">2025-12-25T20:00:56Z</dcterms:modified>
</cp:coreProperties>
</file>